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sldIdLst>
    <p:sldId id="256" r:id="rId2"/>
    <p:sldId id="257" r:id="rId3"/>
    <p:sldId id="261" r:id="rId4"/>
    <p:sldId id="267" r:id="rId5"/>
    <p:sldId id="258" r:id="rId6"/>
    <p:sldId id="259" r:id="rId7"/>
    <p:sldId id="260" r:id="rId8"/>
    <p:sldId id="292" r:id="rId9"/>
    <p:sldId id="305" r:id="rId10"/>
    <p:sldId id="306" r:id="rId11"/>
    <p:sldId id="307" r:id="rId12"/>
    <p:sldId id="263" r:id="rId13"/>
    <p:sldId id="269"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8834" autoAdjust="0"/>
    <p:restoredTop sz="94660"/>
  </p:normalViewPr>
  <p:slideViewPr>
    <p:cSldViewPr snapToGrid="0">
      <p:cViewPr varScale="1">
        <p:scale>
          <a:sx n="67" d="100"/>
          <a:sy n="67" d="100"/>
        </p:scale>
        <p:origin x="-108" y="-23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tr-TR" smtClean="0"/>
              <a:t>Asıl başlık stili için tıklatın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smtClean="0"/>
              <a:pPr/>
              <a:t>4/6/2023</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2749778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tr-TR" smtClean="0"/>
              <a:t>Resim eklemek için simgeyi tıklatın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8A87A34-81AB-432B-8DAE-1953F412C126}" type="datetimeFigureOut">
              <a:rPr lang="en-US" smtClean="0"/>
              <a:pPr/>
              <a:t>4/6/2023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639896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8A87A34-81AB-432B-8DAE-1953F412C126}" type="datetimeFigureOut">
              <a:rPr lang="en-US" smtClean="0"/>
              <a:pPr/>
              <a:t>4/6/2023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2004537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8A87A34-81AB-432B-8DAE-1953F412C126}" type="datetimeFigureOut">
              <a:rPr lang="en-US" smtClean="0"/>
              <a:pPr/>
              <a:t>4/6/2023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 xmlns:p14="http://schemas.microsoft.com/office/powerpoint/2010/main" val="1666967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8A87A34-81AB-432B-8DAE-1953F412C126}" type="datetimeFigureOut">
              <a:rPr lang="en-US" smtClean="0"/>
              <a:pPr/>
              <a:t>4/6/2023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4043220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tr-TR" smtClean="0"/>
              <a:t>Asıl başlık stili için tıklatın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fld id="{48A87A34-81AB-432B-8DAE-1953F412C126}" type="datetimeFigureOut">
              <a:rPr lang="en-US" smtClean="0"/>
              <a:pPr/>
              <a:t>4/6/2023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3955088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tr-TR" smtClean="0"/>
              <a:t>Asıl başlık stili için tıklatın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tr-TR" smtClean="0"/>
              <a:t>Resim eklemek için simgeyi tıklatın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tr-TR" smtClean="0"/>
              <a:t>Resim eklemek için simgeyi tıklatın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tr-TR" smtClean="0"/>
              <a:t>Resim eklemek için simgeyi tıklatın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fld id="{48A87A34-81AB-432B-8DAE-1953F412C126}" type="datetimeFigureOut">
              <a:rPr lang="en-US" smtClean="0"/>
              <a:pPr/>
              <a:t>4/6/2023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10803668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4/6/2023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550111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4/6/2023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4141227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4/6/2023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3719828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48A87A34-81AB-432B-8DAE-1953F412C126}" type="datetimeFigureOut">
              <a:rPr lang="en-US" smtClean="0"/>
              <a:pPr/>
              <a:t>4/6/2023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867518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4/6/2023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4114086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141410" y="3073397"/>
            <a:ext cx="4878391" cy="2717801"/>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72200" y="3073397"/>
            <a:ext cx="4875210" cy="2717801"/>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4/6/2023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108394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pPr/>
              <a:t>4/6/2023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4043758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4/6/2023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101148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8A87A34-81AB-432B-8DAE-1953F412C126}" type="datetimeFigureOut">
              <a:rPr lang="en-US" smtClean="0"/>
              <a:pPr/>
              <a:t>4/6/2023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4102498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8A87A34-81AB-432B-8DAE-1953F412C126}" type="datetimeFigureOut">
              <a:rPr lang="en-US" smtClean="0"/>
              <a:pPr/>
              <a:t>4/6/2023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4138236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4/6/2023</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981149856"/>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ideo" Target="file:///C:\Users\Kubra%20Tunay\Desktop\Yeni%20klas&#246;r%20(2)\Telefon%20Kullanarak%20Yap&#305;lan%20Kazalar%20..!%20(Telefon%20Kazalar&#305;).mp4"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normAutofit/>
          </a:bodyPr>
          <a:lstStyle/>
          <a:p>
            <a:pPr algn="ctr"/>
            <a:r>
              <a:rPr lang="tr-TR" b="1" dirty="0" err="1"/>
              <a:t>BT’nin</a:t>
            </a:r>
            <a:r>
              <a:rPr lang="tr-TR" b="1" dirty="0"/>
              <a:t> ve İnternetin </a:t>
            </a:r>
            <a:r>
              <a:rPr lang="tr-TR" b="1" dirty="0" smtClean="0"/>
              <a:t>Bilinçli,  </a:t>
            </a:r>
            <a:r>
              <a:rPr lang="tr-TR" b="1" dirty="0" err="1" smtClean="0"/>
              <a:t>GÜVEnLİ</a:t>
            </a:r>
            <a:r>
              <a:rPr lang="tr-TR" b="1" dirty="0" smtClean="0"/>
              <a:t> Kullanımı</a:t>
            </a:r>
            <a:r>
              <a:rPr lang="tr-TR" b="1" dirty="0"/>
              <a:t/>
            </a:r>
            <a:br>
              <a:rPr lang="tr-TR" b="1" dirty="0"/>
            </a:br>
            <a:endParaRPr lang="tr-TR" dirty="0"/>
          </a:p>
        </p:txBody>
      </p:sp>
      <p:sp>
        <p:nvSpPr>
          <p:cNvPr id="3" name="Alt Başlık 2"/>
          <p:cNvSpPr>
            <a:spLocks noGrp="1"/>
          </p:cNvSpPr>
          <p:nvPr>
            <p:ph type="subTitle" idx="1"/>
          </p:nvPr>
        </p:nvSpPr>
        <p:spPr/>
        <p:txBody>
          <a:bodyPr/>
          <a:lstStyle/>
          <a:p>
            <a:endParaRPr lang="tr-TR" b="1" dirty="0"/>
          </a:p>
        </p:txBody>
      </p:sp>
    </p:spTree>
    <p:extLst>
      <p:ext uri="{BB962C8B-B14F-4D97-AF65-F5344CB8AC3E}">
        <p14:creationId xmlns="" xmlns:p14="http://schemas.microsoft.com/office/powerpoint/2010/main" val="278035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449932" y="1184528"/>
            <a:ext cx="6769161" cy="461665"/>
          </a:xfrm>
          <a:prstGeom prst="rect">
            <a:avLst/>
          </a:prstGeom>
        </p:spPr>
        <p:txBody>
          <a:bodyPr wrap="none">
            <a:spAutoFit/>
          </a:bodyPr>
          <a:lstStyle/>
          <a:p>
            <a:r>
              <a:rPr lang="tr-TR" sz="2400" b="1" dirty="0" smtClean="0">
                <a:solidFill>
                  <a:schemeClr val="bg2">
                    <a:lumMod val="75000"/>
                  </a:schemeClr>
                </a:solidFill>
                <a:latin typeface="Open Sans" panose="020B0606030504020204" pitchFamily="34" charset="0"/>
              </a:rPr>
              <a:t>Zararlı Yazılım Bulaştığını Nasıl Bilebilirim?</a:t>
            </a:r>
            <a:endParaRPr lang="tr-TR" sz="2400" b="1" i="0" dirty="0">
              <a:solidFill>
                <a:schemeClr val="bg2">
                  <a:lumMod val="75000"/>
                </a:schemeClr>
              </a:solidFill>
              <a:effectLst/>
              <a:latin typeface="Open Sans" panose="020B0606030504020204" pitchFamily="34" charset="0"/>
            </a:endParaRPr>
          </a:p>
        </p:txBody>
      </p:sp>
      <p:sp>
        <p:nvSpPr>
          <p:cNvPr id="3" name="Dikdörtgen 2"/>
          <p:cNvSpPr/>
          <p:nvPr/>
        </p:nvSpPr>
        <p:spPr>
          <a:xfrm>
            <a:off x="-195714" y="2644345"/>
            <a:ext cx="12060455" cy="2285241"/>
          </a:xfrm>
          <a:prstGeom prst="rect">
            <a:avLst/>
          </a:prstGeom>
        </p:spPr>
        <p:txBody>
          <a:bodyPr wrap="square">
            <a:spAutoFit/>
          </a:bodyPr>
          <a:lstStyle/>
          <a:p>
            <a:pPr marL="285750" indent="-285750" algn="ctr">
              <a:lnSpc>
                <a:spcPct val="150000"/>
              </a:lnSpc>
              <a:buFont typeface="Arial" panose="020B0604020202020204" pitchFamily="34" charset="0"/>
              <a:buChar char="•"/>
            </a:pPr>
            <a:r>
              <a:rPr lang="tr-TR" sz="1900" b="1" dirty="0" smtClean="0">
                <a:latin typeface="+mj-lt"/>
              </a:rPr>
              <a:t>Yavaş Bilgisayar Performansı</a:t>
            </a:r>
          </a:p>
          <a:p>
            <a:pPr marL="285750" indent="-285750" algn="ctr">
              <a:lnSpc>
                <a:spcPct val="150000"/>
              </a:lnSpc>
              <a:buFont typeface="Arial" panose="020B0604020202020204" pitchFamily="34" charset="0"/>
              <a:buChar char="•"/>
            </a:pPr>
            <a:r>
              <a:rPr lang="tr-TR" sz="1900" b="1" dirty="0" smtClean="0">
                <a:latin typeface="+mj-lt"/>
              </a:rPr>
              <a:t>Tarayıcı Yönlendirilir Veya Web Tarayıcınız Ziyaret Etme Niyetinde Olmadığınız Sitelere Sizi  Götürdüğünde </a:t>
            </a:r>
          </a:p>
          <a:p>
            <a:pPr marL="285750" indent="-285750" algn="ctr">
              <a:lnSpc>
                <a:spcPct val="150000"/>
              </a:lnSpc>
              <a:buFont typeface="Arial" panose="020B0604020202020204" pitchFamily="34" charset="0"/>
              <a:buChar char="•"/>
            </a:pPr>
            <a:r>
              <a:rPr lang="tr-TR" sz="1900" b="1" dirty="0" smtClean="0">
                <a:latin typeface="+mj-lt"/>
              </a:rPr>
              <a:t>Sıklıkla Bunları Düzeltmek İçin Bir Şeyler Satın Alma Talepleriyle Birlikte Gelen Enfeksiyon Uyarıları</a:t>
            </a:r>
          </a:p>
          <a:p>
            <a:pPr marL="285750" indent="-285750" algn="ctr">
              <a:lnSpc>
                <a:spcPct val="150000"/>
              </a:lnSpc>
              <a:buFont typeface="Arial" panose="020B0604020202020204" pitchFamily="34" charset="0"/>
              <a:buChar char="•"/>
            </a:pPr>
            <a:r>
              <a:rPr lang="tr-TR" sz="1900" b="1" dirty="0" smtClean="0">
                <a:latin typeface="+mj-lt"/>
              </a:rPr>
              <a:t>Bilgisayarınızı Kapatma Veya Başlatma Sorunları</a:t>
            </a:r>
          </a:p>
          <a:p>
            <a:pPr marL="285750" indent="-285750" algn="ctr">
              <a:lnSpc>
                <a:spcPct val="150000"/>
              </a:lnSpc>
              <a:buFont typeface="Arial" panose="020B0604020202020204" pitchFamily="34" charset="0"/>
              <a:buChar char="•"/>
            </a:pPr>
            <a:r>
              <a:rPr lang="tr-TR" sz="1900" b="1" dirty="0" smtClean="0">
                <a:latin typeface="+mj-lt"/>
              </a:rPr>
              <a:t>Sık Beliren Reklamlar</a:t>
            </a:r>
            <a:endParaRPr lang="tr-TR" sz="1900" b="1" i="0" dirty="0">
              <a:effectLst/>
              <a:latin typeface="+mj-lt"/>
            </a:endParaRPr>
          </a:p>
        </p:txBody>
      </p:sp>
    </p:spTree>
    <p:extLst>
      <p:ext uri="{BB962C8B-B14F-4D97-AF65-F5344CB8AC3E}">
        <p14:creationId xmlns="" xmlns:p14="http://schemas.microsoft.com/office/powerpoint/2010/main" val="378366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168877" y="915020"/>
            <a:ext cx="7929991" cy="461665"/>
          </a:xfrm>
          <a:prstGeom prst="rect">
            <a:avLst/>
          </a:prstGeom>
        </p:spPr>
        <p:txBody>
          <a:bodyPr wrap="none">
            <a:spAutoFit/>
          </a:bodyPr>
          <a:lstStyle/>
          <a:p>
            <a:r>
              <a:rPr lang="tr-TR" sz="2400" b="1" dirty="0" smtClean="0">
                <a:solidFill>
                  <a:schemeClr val="bg2">
                    <a:lumMod val="75000"/>
                  </a:schemeClr>
                </a:solidFill>
                <a:latin typeface="Open Sans" panose="020B0606030504020204" pitchFamily="34" charset="0"/>
              </a:rPr>
              <a:t>Kendimi Zararlı Yazılımlardan Nasıl Koruyabilirim?</a:t>
            </a:r>
            <a:endParaRPr lang="tr-TR" sz="2400" b="1" i="0" dirty="0">
              <a:solidFill>
                <a:schemeClr val="bg2">
                  <a:lumMod val="75000"/>
                </a:schemeClr>
              </a:solidFill>
              <a:effectLst/>
              <a:latin typeface="Open Sans" panose="020B0606030504020204" pitchFamily="34" charset="0"/>
            </a:endParaRPr>
          </a:p>
        </p:txBody>
      </p:sp>
      <p:sp>
        <p:nvSpPr>
          <p:cNvPr id="3" name="Dikdörtgen 2"/>
          <p:cNvSpPr/>
          <p:nvPr/>
        </p:nvSpPr>
        <p:spPr>
          <a:xfrm>
            <a:off x="2954186" y="1807746"/>
            <a:ext cx="6044925" cy="1938992"/>
          </a:xfrm>
          <a:prstGeom prst="rect">
            <a:avLst/>
          </a:prstGeom>
        </p:spPr>
        <p:txBody>
          <a:bodyPr wrap="none">
            <a:spAutoFit/>
          </a:bodyPr>
          <a:lstStyle/>
          <a:p>
            <a:pPr marL="342900" indent="-342900" algn="ctr">
              <a:lnSpc>
                <a:spcPct val="150000"/>
              </a:lnSpc>
              <a:buFont typeface="Arial" panose="020B0604020202020204" pitchFamily="34" charset="0"/>
              <a:buChar char="•"/>
            </a:pPr>
            <a:r>
              <a:rPr lang="tr-TR" sz="2000" b="1" dirty="0" smtClean="0"/>
              <a:t>Cihazlarınızı Koruyun</a:t>
            </a:r>
          </a:p>
          <a:p>
            <a:pPr marL="342900" indent="-342900" algn="ctr">
              <a:lnSpc>
                <a:spcPct val="150000"/>
              </a:lnSpc>
              <a:buFont typeface="Arial" panose="020B0604020202020204" pitchFamily="34" charset="0"/>
              <a:buChar char="•"/>
            </a:pPr>
            <a:r>
              <a:rPr lang="tr-TR" sz="2000" b="1" dirty="0" smtClean="0"/>
              <a:t>Çevrimiçi Dikkatli Olun</a:t>
            </a:r>
          </a:p>
          <a:p>
            <a:pPr marL="342900" indent="-342900" algn="ctr">
              <a:lnSpc>
                <a:spcPct val="150000"/>
              </a:lnSpc>
              <a:buFont typeface="Arial" panose="020B0604020202020204" pitchFamily="34" charset="0"/>
              <a:buChar char="•"/>
            </a:pPr>
            <a:r>
              <a:rPr lang="tr-TR" sz="2000" b="1" dirty="0" smtClean="0"/>
              <a:t>Yüklemeler Ve Diğer Yazılım Alımlarına Dikkat Edin</a:t>
            </a:r>
          </a:p>
          <a:p>
            <a:pPr marL="342900" indent="-342900" algn="ctr">
              <a:lnSpc>
                <a:spcPct val="150000"/>
              </a:lnSpc>
              <a:buFont typeface="Arial" panose="020B0604020202020204" pitchFamily="34" charset="0"/>
              <a:buChar char="•"/>
            </a:pPr>
            <a:r>
              <a:rPr lang="tr-TR" sz="2000" b="1" dirty="0" smtClean="0"/>
              <a:t>Düzenli Kontroller Yapın</a:t>
            </a:r>
            <a:endParaRPr lang="tr-TR" sz="2000" dirty="0"/>
          </a:p>
        </p:txBody>
      </p:sp>
      <p:pic>
        <p:nvPicPr>
          <p:cNvPr id="10244" name="Picture 4" descr="Usuario-feliz | Emibin"/>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257731" y="3908292"/>
            <a:ext cx="3752282" cy="26802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177244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 y="0"/>
            <a:ext cx="12191999" cy="6858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0674134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txBox="1">
            <a:spLocks/>
          </p:cNvSpPr>
          <p:nvPr/>
        </p:nvSpPr>
        <p:spPr>
          <a:xfrm>
            <a:off x="3113773" y="1028700"/>
            <a:ext cx="8229600" cy="1143000"/>
          </a:xfrm>
          <a:prstGeom prst="rect">
            <a:avLst/>
          </a:prstGeom>
        </p:spPr>
        <p:txBody>
          <a:bodyPr>
            <a:normAutofit fontScale="97500"/>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tr-TR" b="1" u="sng" dirty="0" smtClean="0"/>
              <a:t>SOSYAL AĞLARA DİKKAT EDİN!</a:t>
            </a:r>
            <a:r>
              <a:rPr lang="tr-TR" b="1" dirty="0" smtClean="0"/>
              <a:t/>
            </a:r>
            <a:br>
              <a:rPr lang="tr-TR" b="1" dirty="0" smtClean="0"/>
            </a:br>
            <a:endParaRPr lang="tr-TR" dirty="0"/>
          </a:p>
        </p:txBody>
      </p:sp>
      <p:sp>
        <p:nvSpPr>
          <p:cNvPr id="3" name="2 İçerik Yer Tutucusu"/>
          <p:cNvSpPr txBox="1">
            <a:spLocks/>
          </p:cNvSpPr>
          <p:nvPr/>
        </p:nvSpPr>
        <p:spPr>
          <a:xfrm>
            <a:off x="1347537" y="2171700"/>
            <a:ext cx="10472285" cy="4525963"/>
          </a:xfrm>
          <a:prstGeom prst="rect">
            <a:avLst/>
          </a:prstGeom>
        </p:spPr>
        <p:txBody>
          <a:bodyPr>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tr-TR" b="1" dirty="0" smtClean="0">
                <a:solidFill>
                  <a:schemeClr val="bg2">
                    <a:lumMod val="50000"/>
                  </a:schemeClr>
                </a:solidFill>
              </a:rPr>
              <a:t>Bu sitelere (</a:t>
            </a:r>
            <a:r>
              <a:rPr lang="tr-TR" b="1" dirty="0" err="1" smtClean="0">
                <a:solidFill>
                  <a:schemeClr val="bg2">
                    <a:lumMod val="50000"/>
                  </a:schemeClr>
                </a:solidFill>
              </a:rPr>
              <a:t>örn</a:t>
            </a:r>
            <a:r>
              <a:rPr lang="tr-TR" b="1" dirty="0" smtClean="0">
                <a:solidFill>
                  <a:schemeClr val="bg2">
                    <a:lumMod val="50000"/>
                  </a:schemeClr>
                </a:solidFill>
              </a:rPr>
              <a:t>. Facebook, </a:t>
            </a:r>
            <a:r>
              <a:rPr lang="tr-TR" b="1" dirty="0" err="1" smtClean="0">
                <a:solidFill>
                  <a:schemeClr val="bg2">
                    <a:lumMod val="50000"/>
                  </a:schemeClr>
                </a:solidFill>
              </a:rPr>
              <a:t>twitter</a:t>
            </a:r>
            <a:r>
              <a:rPr lang="tr-TR" b="1" dirty="0" smtClean="0">
                <a:solidFill>
                  <a:schemeClr val="bg2">
                    <a:lumMod val="50000"/>
                  </a:schemeClr>
                </a:solidFill>
              </a:rPr>
              <a:t>, </a:t>
            </a:r>
            <a:r>
              <a:rPr lang="tr-TR" b="1" dirty="0" err="1" smtClean="0">
                <a:solidFill>
                  <a:schemeClr val="bg2">
                    <a:lumMod val="50000"/>
                  </a:schemeClr>
                </a:solidFill>
              </a:rPr>
              <a:t>what’s</a:t>
            </a:r>
            <a:r>
              <a:rPr lang="tr-TR" b="1" dirty="0" smtClean="0">
                <a:solidFill>
                  <a:schemeClr val="bg2">
                    <a:lumMod val="50000"/>
                  </a:schemeClr>
                </a:solidFill>
              </a:rPr>
              <a:t> </a:t>
            </a:r>
            <a:r>
              <a:rPr lang="tr-TR" b="1" dirty="0" err="1" smtClean="0">
                <a:solidFill>
                  <a:schemeClr val="bg2">
                    <a:lumMod val="50000"/>
                  </a:schemeClr>
                </a:solidFill>
              </a:rPr>
              <a:t>up</a:t>
            </a:r>
            <a:r>
              <a:rPr lang="tr-TR" b="1" dirty="0" smtClean="0">
                <a:solidFill>
                  <a:schemeClr val="bg2">
                    <a:lumMod val="50000"/>
                  </a:schemeClr>
                </a:solidFill>
              </a:rPr>
              <a:t>, ask </a:t>
            </a:r>
            <a:r>
              <a:rPr lang="tr-TR" b="1" dirty="0" err="1" smtClean="0">
                <a:solidFill>
                  <a:schemeClr val="bg2">
                    <a:lumMod val="50000"/>
                  </a:schemeClr>
                </a:solidFill>
              </a:rPr>
              <a:t>fm</a:t>
            </a:r>
            <a:r>
              <a:rPr lang="tr-TR" b="1" dirty="0" smtClean="0">
                <a:solidFill>
                  <a:schemeClr val="bg2">
                    <a:lumMod val="50000"/>
                  </a:schemeClr>
                </a:solidFill>
              </a:rPr>
              <a:t>, </a:t>
            </a:r>
            <a:r>
              <a:rPr lang="tr-TR" b="1" dirty="0" err="1" smtClean="0">
                <a:solidFill>
                  <a:schemeClr val="bg2">
                    <a:lumMod val="50000"/>
                  </a:schemeClr>
                </a:solidFill>
              </a:rPr>
              <a:t>line</a:t>
            </a:r>
            <a:r>
              <a:rPr lang="tr-TR" b="1" dirty="0" smtClean="0">
                <a:solidFill>
                  <a:schemeClr val="bg2">
                    <a:lumMod val="50000"/>
                  </a:schemeClr>
                </a:solidFill>
              </a:rPr>
              <a:t> vb. ) üyeliğiniz varsa;</a:t>
            </a:r>
          </a:p>
          <a:p>
            <a:pPr marL="0" indent="0">
              <a:buNone/>
            </a:pPr>
            <a:endParaRPr lang="tr-TR" b="1" dirty="0" smtClean="0">
              <a:solidFill>
                <a:schemeClr val="bg2">
                  <a:lumMod val="50000"/>
                </a:schemeClr>
              </a:solidFill>
            </a:endParaRPr>
          </a:p>
          <a:p>
            <a:r>
              <a:rPr lang="tr-TR" b="1" dirty="0" smtClean="0"/>
              <a:t>Profillerindeki gizlilik ayarlarınızı yapın.</a:t>
            </a:r>
          </a:p>
          <a:p>
            <a:r>
              <a:rPr lang="tr-TR" b="1" dirty="0" smtClean="0"/>
              <a:t>Tam isim, adres, telefon, okul, özel fotoğraflarınızı paylaşmayın.</a:t>
            </a:r>
          </a:p>
          <a:p>
            <a:r>
              <a:rPr lang="tr-TR" b="1" dirty="0" err="1" smtClean="0"/>
              <a:t>Tanımadığıız</a:t>
            </a:r>
            <a:r>
              <a:rPr lang="tr-TR" b="1" dirty="0" smtClean="0"/>
              <a:t> kişileri arkadaş listelerinize eklemeyin.</a:t>
            </a:r>
          </a:p>
          <a:p>
            <a:pPr>
              <a:buFont typeface="Arial" panose="020B0604020202020204" pitchFamily="34" charset="0"/>
              <a:buNone/>
            </a:pPr>
            <a:endParaRPr lang="tr-TR" b="1" dirty="0"/>
          </a:p>
        </p:txBody>
      </p:sp>
    </p:spTree>
    <p:extLst>
      <p:ext uri="{BB962C8B-B14F-4D97-AF65-F5344CB8AC3E}">
        <p14:creationId xmlns="" xmlns:p14="http://schemas.microsoft.com/office/powerpoint/2010/main" val="37389311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O\Desktop\2011-10-05_135652.jpg"/>
          <p:cNvPicPr>
            <a:picLocks/>
          </p:cNvPicPr>
          <p:nvPr/>
        </p:nvPicPr>
        <p:blipFill>
          <a:blip r:embed="rId2">
            <a:extLst>
              <a:ext uri="{28A0092B-C50C-407E-A947-70E740481C1C}">
                <a14:useLocalDpi xmlns="" xmlns:a14="http://schemas.microsoft.com/office/drawing/2010/main" val="0"/>
              </a:ext>
            </a:extLst>
          </a:blip>
          <a:srcRect/>
          <a:stretch>
            <a:fillRect/>
          </a:stretch>
        </p:blipFill>
        <p:spPr bwMode="auto">
          <a:xfrm>
            <a:off x="1694047" y="0"/>
            <a:ext cx="9144000" cy="6858000"/>
          </a:xfrm>
          <a:prstGeom prst="rect">
            <a:avLst/>
          </a:prstGeom>
          <a:noFill/>
          <a:ln>
            <a:noFill/>
          </a:ln>
          <a:extLst/>
        </p:spPr>
      </p:pic>
    </p:spTree>
    <p:extLst>
      <p:ext uri="{BB962C8B-B14F-4D97-AF65-F5344CB8AC3E}">
        <p14:creationId xmlns="" xmlns:p14="http://schemas.microsoft.com/office/powerpoint/2010/main" val="18795934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840327" y="1908428"/>
            <a:ext cx="7473142" cy="4401205"/>
          </a:xfrm>
          <a:prstGeom prst="rect">
            <a:avLst/>
          </a:prstGeom>
          <a:noFill/>
        </p:spPr>
        <p:txBody>
          <a:bodyPr wrap="square" rtlCol="0">
            <a:spAutoFit/>
          </a:bodyPr>
          <a:lstStyle/>
          <a:p>
            <a:pPr marL="285750" lvl="0" indent="-285750">
              <a:buFont typeface="Arial" panose="020B0604020202020204" pitchFamily="34" charset="0"/>
              <a:buChar char="•"/>
            </a:pPr>
            <a:r>
              <a:rPr lang="tr-TR" sz="2800" dirty="0"/>
              <a:t>Dünyamızı değiştiriyor</a:t>
            </a:r>
          </a:p>
          <a:p>
            <a:pPr marL="285750" lvl="0" indent="-285750">
              <a:buFont typeface="Arial" panose="020B0604020202020204" pitchFamily="34" charset="0"/>
              <a:buChar char="•"/>
            </a:pPr>
            <a:r>
              <a:rPr lang="tr-TR" sz="2800" dirty="0"/>
              <a:t>Ailenin yeni bir üyesi</a:t>
            </a:r>
          </a:p>
          <a:p>
            <a:pPr marL="285750" lvl="0" indent="-285750">
              <a:buFont typeface="Arial" panose="020B0604020202020204" pitchFamily="34" charset="0"/>
              <a:buChar char="•"/>
            </a:pPr>
            <a:r>
              <a:rPr lang="tr-TR" sz="2800" dirty="0"/>
              <a:t>Hayatımızın vazgeçilmez bir parçası</a:t>
            </a:r>
          </a:p>
          <a:p>
            <a:pPr marL="285750" lvl="0" indent="-285750">
              <a:buFont typeface="Arial" panose="020B0604020202020204" pitchFamily="34" charset="0"/>
              <a:buChar char="•"/>
            </a:pPr>
            <a:r>
              <a:rPr lang="tr-TR" sz="2800" dirty="0"/>
              <a:t>Bir tıkla uzakları yakınlaştıran</a:t>
            </a:r>
          </a:p>
          <a:p>
            <a:pPr marL="285750" lvl="0" indent="-285750">
              <a:buFont typeface="Arial" panose="020B0604020202020204" pitchFamily="34" charset="0"/>
              <a:buChar char="•"/>
            </a:pPr>
            <a:r>
              <a:rPr lang="tr-TR" sz="2800" dirty="0"/>
              <a:t>Eşsiz bir bilgi kaynağı, kütüphane</a:t>
            </a:r>
          </a:p>
          <a:p>
            <a:pPr marL="285750" lvl="0" indent="-285750">
              <a:buFont typeface="Arial" panose="020B0604020202020204" pitchFamily="34" charset="0"/>
              <a:buChar char="•"/>
            </a:pPr>
            <a:r>
              <a:rPr lang="tr-TR" sz="2800" dirty="0"/>
              <a:t>Bir okul, banka şubesi, bilet satış ofisi</a:t>
            </a:r>
          </a:p>
          <a:p>
            <a:pPr marL="285750" lvl="0" indent="-285750">
              <a:buFont typeface="Arial" panose="020B0604020202020204" pitchFamily="34" charset="0"/>
              <a:buChar char="•"/>
            </a:pPr>
            <a:r>
              <a:rPr lang="tr-TR" sz="2800" dirty="0"/>
              <a:t>Amacına uygun ve bilinçli kullanıldığında, mükemmel teknoloji</a:t>
            </a:r>
          </a:p>
          <a:p>
            <a:pPr marL="285750" lvl="0" indent="-285750">
              <a:buFont typeface="Arial" panose="020B0604020202020204" pitchFamily="34" charset="0"/>
              <a:buChar char="•"/>
            </a:pPr>
            <a:r>
              <a:rPr lang="tr-TR" sz="2800" dirty="0"/>
              <a:t>Kötü amaçlarla kullanıldığında bir suç aleti</a:t>
            </a:r>
          </a:p>
          <a:p>
            <a:endParaRPr lang="tr-TR" sz="2800" dirty="0"/>
          </a:p>
        </p:txBody>
      </p:sp>
      <p:sp>
        <p:nvSpPr>
          <p:cNvPr id="3" name="Metin kutusu 2"/>
          <p:cNvSpPr txBox="1"/>
          <p:nvPr/>
        </p:nvSpPr>
        <p:spPr>
          <a:xfrm>
            <a:off x="2312518" y="1097280"/>
            <a:ext cx="4369334" cy="646331"/>
          </a:xfrm>
          <a:prstGeom prst="rect">
            <a:avLst/>
          </a:prstGeom>
          <a:noFill/>
        </p:spPr>
        <p:txBody>
          <a:bodyPr wrap="square" rtlCol="0">
            <a:spAutoFit/>
          </a:bodyPr>
          <a:lstStyle/>
          <a:p>
            <a:r>
              <a:rPr lang="tr-TR" sz="3600" b="1" dirty="0" smtClean="0"/>
              <a:t>İNTERNET</a:t>
            </a:r>
            <a:endParaRPr lang="tr-TR" sz="3600" dirty="0"/>
          </a:p>
        </p:txBody>
      </p:sp>
    </p:spTree>
    <p:extLst>
      <p:ext uri="{BB962C8B-B14F-4D97-AF65-F5344CB8AC3E}">
        <p14:creationId xmlns="" xmlns:p14="http://schemas.microsoft.com/office/powerpoint/2010/main" val="37502465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1026" name="Picture 2" descr="C:\Users\gim\Desktop\FB_IMG_1538571482310.jpg"/>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Resim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23934" y="5816239"/>
            <a:ext cx="1654352" cy="891153"/>
          </a:xfrm>
          <a:prstGeom prst="rect">
            <a:avLst/>
          </a:prstGeom>
        </p:spPr>
      </p:pic>
    </p:spTree>
    <p:extLst>
      <p:ext uri="{BB962C8B-B14F-4D97-AF65-F5344CB8AC3E}">
        <p14:creationId xmlns="" xmlns:p14="http://schemas.microsoft.com/office/powerpoint/2010/main" val="858445485"/>
      </p:ext>
    </p:extLst>
  </p:cSld>
  <p:clrMapOvr>
    <a:masterClrMapping/>
  </p:clrMapOvr>
  <mc:AlternateContent xmlns:mc="http://schemas.openxmlformats.org/markup-compatibility/2006">
    <mc:Choice xmlns="" xmlns:p14="http://schemas.microsoft.com/office/powerpoint/2010/main" Requires="p14">
      <p:transition spd="slow" p14:dur="1600" advClick="0">
        <p14:prism isContent="1" isInverted="1"/>
      </p:transition>
    </mc:Choice>
    <mc:Fallback>
      <p:transition spd="slow" advClick="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4620126" y="625642"/>
            <a:ext cx="3556102" cy="553998"/>
          </a:xfrm>
          <a:prstGeom prst="rect">
            <a:avLst/>
          </a:prstGeom>
          <a:noFill/>
        </p:spPr>
        <p:txBody>
          <a:bodyPr wrap="none" rtlCol="0">
            <a:spAutoFit/>
          </a:bodyPr>
          <a:lstStyle/>
          <a:p>
            <a:r>
              <a:rPr lang="tr-TR" sz="3000" b="1" dirty="0" smtClean="0">
                <a:solidFill>
                  <a:schemeClr val="bg2">
                    <a:lumMod val="50000"/>
                  </a:schemeClr>
                </a:solidFill>
              </a:rPr>
              <a:t>KİM YAPMIYOR Kİ…</a:t>
            </a:r>
            <a:endParaRPr lang="tr-TR" sz="3000" b="1" dirty="0">
              <a:solidFill>
                <a:schemeClr val="bg2">
                  <a:lumMod val="50000"/>
                </a:schemeClr>
              </a:solidFill>
            </a:endParaRPr>
          </a:p>
        </p:txBody>
      </p:sp>
      <p:pic>
        <p:nvPicPr>
          <p:cNvPr id="4" name="Telefon Kullanarak Yapılan Kazalar ..! (Telefon Kazaları).mp4">
            <a:hlinkClick r:id="" action="ppaction://media"/>
          </p:cNvPr>
          <p:cNvPicPr>
            <a:picLocks noRot="1" noChangeAspect="1"/>
          </p:cNvPicPr>
          <p:nvPr>
            <a:videoFile r:link="rId1"/>
          </p:nvPr>
        </p:nvPicPr>
        <p:blipFill>
          <a:blip r:embed="rId3"/>
          <a:stretch>
            <a:fillRect/>
          </a:stretch>
        </p:blipFill>
        <p:spPr>
          <a:xfrm>
            <a:off x="817417" y="1233054"/>
            <a:ext cx="10523347" cy="5070763"/>
          </a:xfrm>
          <a:prstGeom prst="rect">
            <a:avLst/>
          </a:prstGeom>
        </p:spPr>
      </p:pic>
    </p:spTree>
    <p:extLst>
      <p:ext uri="{BB962C8B-B14F-4D97-AF65-F5344CB8AC3E}">
        <p14:creationId xmlns="" xmlns:p14="http://schemas.microsoft.com/office/powerpoint/2010/main" val="32740205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22809" y="718271"/>
            <a:ext cx="5683336" cy="1478570"/>
          </a:xfrm>
        </p:spPr>
        <p:txBody>
          <a:bodyPr/>
          <a:lstStyle/>
          <a:p>
            <a:r>
              <a:rPr lang="tr-TR" b="1" dirty="0"/>
              <a:t>İNTERNET</a:t>
            </a:r>
            <a:r>
              <a:rPr lang="tr-TR" dirty="0"/>
              <a:t/>
            </a:r>
            <a:br>
              <a:rPr lang="tr-TR" dirty="0"/>
            </a:br>
            <a:endParaRPr lang="tr-TR" dirty="0"/>
          </a:p>
        </p:txBody>
      </p:sp>
      <p:sp>
        <p:nvSpPr>
          <p:cNvPr id="3" name="İçerik Yer Tutucusu 2"/>
          <p:cNvSpPr>
            <a:spLocks noGrp="1"/>
          </p:cNvSpPr>
          <p:nvPr>
            <p:ph idx="1"/>
          </p:nvPr>
        </p:nvSpPr>
        <p:spPr>
          <a:xfrm>
            <a:off x="1076222" y="2121734"/>
            <a:ext cx="5068195" cy="3541714"/>
          </a:xfrm>
        </p:spPr>
        <p:txBody>
          <a:bodyPr/>
          <a:lstStyle/>
          <a:p>
            <a:pPr marL="0" indent="0">
              <a:buNone/>
            </a:pPr>
            <a:r>
              <a:rPr lang="tr-TR" dirty="0" smtClean="0"/>
              <a:t>Teknolojik </a:t>
            </a:r>
            <a:r>
              <a:rPr lang="tr-TR" dirty="0"/>
              <a:t>bir değişimin ötesinde, insan faaliyetinin her katmanına yönelen </a:t>
            </a:r>
            <a:r>
              <a:rPr lang="tr-TR" dirty="0" smtClean="0"/>
              <a:t>kültürel</a:t>
            </a:r>
            <a:r>
              <a:rPr lang="tr-TR" dirty="0"/>
              <a:t>, sosyal, felsefi bir </a:t>
            </a:r>
            <a:r>
              <a:rPr lang="tr-TR" dirty="0" smtClean="0"/>
              <a:t>DEVRİM </a:t>
            </a:r>
            <a:r>
              <a:rPr lang="tr-TR" dirty="0"/>
              <a:t>olarak nitelendirebiliriz.</a:t>
            </a:r>
          </a:p>
          <a:p>
            <a:pPr marL="0" indent="0">
              <a:buNone/>
            </a:pPr>
            <a:endParaRPr lang="tr-TR" dirty="0"/>
          </a:p>
        </p:txBody>
      </p:sp>
      <p:pic>
        <p:nvPicPr>
          <p:cNvPr id="1026" name="Picture 2" descr="Teknolojinin gelişimi, hayatımızdaki yeri ve geleceği | Arda Meriç Köşe  Yazısı - Hürriyet Haberle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044664" y="1703173"/>
            <a:ext cx="5456109" cy="308943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801637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guvenliweb.org.tr/dosya/wMsmR.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715895" y="297899"/>
            <a:ext cx="6382033" cy="638203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228792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070459" y="2560320"/>
            <a:ext cx="7998594" cy="1938992"/>
          </a:xfrm>
          <a:prstGeom prst="rect">
            <a:avLst/>
          </a:prstGeom>
          <a:noFill/>
        </p:spPr>
        <p:txBody>
          <a:bodyPr wrap="square" rtlCol="0">
            <a:spAutoFit/>
          </a:bodyPr>
          <a:lstStyle/>
          <a:p>
            <a:pPr algn="ctr"/>
            <a:r>
              <a:rPr lang="tr-TR" sz="2400" b="1" dirty="0" smtClean="0"/>
              <a:t>BİR YANDAN DOĞRU VE YERİNDE KULLANIMIYLA NEREDEYSE SAYISIZ BİLGİ KAYNAĞINI, MEKAN VE ZAMAN SINIRLAMASINDAN  KURTARARAK KARŞIMIZA GETİREN İNTERNET,  DİĞER YANDAN DA BİR 	ÇOK YANLIŞ VE TEHLİKEYİ BERABERİNDE GETİRMİŞTİR.</a:t>
            </a:r>
            <a:endParaRPr lang="tr-TR" sz="2400" dirty="0"/>
          </a:p>
        </p:txBody>
      </p:sp>
      <p:sp>
        <p:nvSpPr>
          <p:cNvPr id="3" name="Metin kutusu 2"/>
          <p:cNvSpPr txBox="1"/>
          <p:nvPr/>
        </p:nvSpPr>
        <p:spPr>
          <a:xfrm>
            <a:off x="2312518" y="1097280"/>
            <a:ext cx="4369334" cy="646331"/>
          </a:xfrm>
          <a:prstGeom prst="rect">
            <a:avLst/>
          </a:prstGeom>
          <a:noFill/>
        </p:spPr>
        <p:txBody>
          <a:bodyPr wrap="square" rtlCol="0">
            <a:spAutoFit/>
          </a:bodyPr>
          <a:lstStyle/>
          <a:p>
            <a:r>
              <a:rPr lang="tr-TR" sz="3600" b="1" dirty="0" smtClean="0"/>
              <a:t>İNTERNET</a:t>
            </a:r>
            <a:endParaRPr lang="tr-TR" sz="3600" dirty="0"/>
          </a:p>
        </p:txBody>
      </p:sp>
      <p:grpSp>
        <p:nvGrpSpPr>
          <p:cNvPr id="6" name="Grup 5"/>
          <p:cNvGrpSpPr/>
          <p:nvPr/>
        </p:nvGrpSpPr>
        <p:grpSpPr>
          <a:xfrm>
            <a:off x="1068404" y="2798299"/>
            <a:ext cx="2002055" cy="1540042"/>
            <a:chOff x="7478829" y="866274"/>
            <a:chExt cx="2002055" cy="1540042"/>
          </a:xfrm>
        </p:grpSpPr>
        <p:sp>
          <p:nvSpPr>
            <p:cNvPr id="4" name="İkizkenar Üçgen 3"/>
            <p:cNvSpPr/>
            <p:nvPr/>
          </p:nvSpPr>
          <p:spPr>
            <a:xfrm>
              <a:off x="7478829" y="866274"/>
              <a:ext cx="2002055" cy="1540042"/>
            </a:xfrm>
            <a:prstGeom prst="triangle">
              <a:avLst/>
            </a:prstGeom>
            <a:solidFill>
              <a:srgbClr val="FF000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6000" b="1" dirty="0">
                <a:solidFill>
                  <a:srgbClr val="FFFF00"/>
                </a:solidFill>
                <a:latin typeface="Adobe Garamond Pro Bold" panose="02020702060506020403" pitchFamily="18" charset="-94"/>
              </a:endParaRPr>
            </a:p>
          </p:txBody>
        </p:sp>
        <p:sp>
          <p:nvSpPr>
            <p:cNvPr id="5" name="Metin kutusu 4"/>
            <p:cNvSpPr txBox="1"/>
            <p:nvPr/>
          </p:nvSpPr>
          <p:spPr>
            <a:xfrm>
              <a:off x="8263287" y="1309035"/>
              <a:ext cx="433137" cy="1015663"/>
            </a:xfrm>
            <a:prstGeom prst="rect">
              <a:avLst/>
            </a:prstGeom>
            <a:noFill/>
          </p:spPr>
          <p:txBody>
            <a:bodyPr wrap="square" rtlCol="0">
              <a:spAutoFit/>
            </a:bodyPr>
            <a:lstStyle/>
            <a:p>
              <a:r>
                <a:rPr lang="tr-TR" sz="6000" b="1" dirty="0" smtClean="0">
                  <a:solidFill>
                    <a:srgbClr val="FFFF00"/>
                  </a:solidFill>
                  <a:latin typeface="Adobe Garamond Pro Bold" panose="02020702060506020403" pitchFamily="18" charset="-94"/>
                </a:rPr>
                <a:t>!</a:t>
              </a:r>
              <a:endParaRPr lang="tr-TR" sz="6000" b="1" dirty="0">
                <a:solidFill>
                  <a:srgbClr val="FFFF00"/>
                </a:solidFill>
                <a:latin typeface="Adobe Garamond Pro Bold" panose="02020702060506020403" pitchFamily="18" charset="-94"/>
              </a:endParaRPr>
            </a:p>
          </p:txBody>
        </p:sp>
      </p:grpSp>
    </p:spTree>
    <p:extLst>
      <p:ext uri="{BB962C8B-B14F-4D97-AF65-F5344CB8AC3E}">
        <p14:creationId xmlns="" xmlns:p14="http://schemas.microsoft.com/office/powerpoint/2010/main" val="18160144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655545" y="789272"/>
            <a:ext cx="5390148" cy="553998"/>
          </a:xfrm>
          <a:prstGeom prst="rect">
            <a:avLst/>
          </a:prstGeom>
          <a:noFill/>
        </p:spPr>
        <p:txBody>
          <a:bodyPr wrap="square" rtlCol="0">
            <a:spAutoFit/>
          </a:bodyPr>
          <a:lstStyle/>
          <a:p>
            <a:r>
              <a:rPr lang="tr-TR" sz="3000" b="1" dirty="0" smtClean="0">
                <a:solidFill>
                  <a:srgbClr val="002060"/>
                </a:solidFill>
              </a:rPr>
              <a:t>ZARARLI YAZILIMLAR</a:t>
            </a:r>
            <a:endParaRPr lang="tr-TR" sz="3000" b="1" dirty="0">
              <a:solidFill>
                <a:srgbClr val="002060"/>
              </a:solidFill>
            </a:endParaRPr>
          </a:p>
        </p:txBody>
      </p:sp>
      <p:sp>
        <p:nvSpPr>
          <p:cNvPr id="3" name="Dikdörtgen 2"/>
          <p:cNvSpPr/>
          <p:nvPr/>
        </p:nvSpPr>
        <p:spPr>
          <a:xfrm>
            <a:off x="1001029" y="1506951"/>
            <a:ext cx="6285296" cy="4618572"/>
          </a:xfrm>
          <a:prstGeom prst="rect">
            <a:avLst/>
          </a:prstGeom>
        </p:spPr>
        <p:txBody>
          <a:bodyPr wrap="square">
            <a:spAutoFit/>
          </a:bodyPr>
          <a:lstStyle/>
          <a:p>
            <a:pPr>
              <a:lnSpc>
                <a:spcPct val="150000"/>
              </a:lnSpc>
            </a:pPr>
            <a:r>
              <a:rPr lang="tr-TR" b="1" u="sng" dirty="0">
                <a:solidFill>
                  <a:srgbClr val="FFFFFF"/>
                </a:solidFill>
                <a:latin typeface="Open Sans" panose="020B0606030504020204" pitchFamily="34" charset="0"/>
              </a:rPr>
              <a:t>Zararlı yazılım nedir?</a:t>
            </a:r>
            <a:endParaRPr lang="tr-TR" b="1" u="sng" dirty="0">
              <a:solidFill>
                <a:srgbClr val="333333"/>
              </a:solidFill>
              <a:latin typeface="Open Sans" panose="020B0606030504020204" pitchFamily="34" charset="0"/>
            </a:endParaRPr>
          </a:p>
          <a:p>
            <a:pPr>
              <a:lnSpc>
                <a:spcPct val="150000"/>
              </a:lnSpc>
            </a:pPr>
            <a:r>
              <a:rPr lang="tr-TR" b="1" dirty="0">
                <a:solidFill>
                  <a:srgbClr val="FFFFFF"/>
                </a:solidFill>
                <a:latin typeface="Open Sans" panose="020B0606030504020204" pitchFamily="34" charset="0"/>
              </a:rPr>
              <a:t>Zararlı yazılım, programlanabilir herhangi bir aygıta, hizmete veya ağa zarar vermek veya bunlardan yararlanmak üzere tasarlanmış her türlü zararlı yazılım için kullanılan kapsamlı bir terimdir. Siber suçlular genellikle bunu, mali kazanç için kurbanlardan veri elde ederek baskı yapmak üzere kullanır. Bu veriler finansal verilerden sağlık kayıtlarına, e-postalara ve parolalara kadar değişebilir. Kötüye kullanılabilecek bilgi türü sonsuzdur.</a:t>
            </a:r>
            <a:endParaRPr lang="tr-TR" b="1" i="0" dirty="0">
              <a:solidFill>
                <a:srgbClr val="333333"/>
              </a:solidFill>
              <a:effectLst/>
              <a:latin typeface="Open Sans" panose="020B0606030504020204" pitchFamily="34" charset="0"/>
            </a:endParaRPr>
          </a:p>
        </p:txBody>
      </p:sp>
      <p:pic>
        <p:nvPicPr>
          <p:cNvPr id="8194" name="Picture 2" descr="Kötü Amaçlı Yazılım Nedir? | Berqnet"/>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364898" y="2090108"/>
            <a:ext cx="4098791" cy="276654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749781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41778" y="1435118"/>
            <a:ext cx="5169428" cy="461665"/>
          </a:xfrm>
          <a:prstGeom prst="rect">
            <a:avLst/>
          </a:prstGeom>
        </p:spPr>
        <p:txBody>
          <a:bodyPr wrap="none">
            <a:spAutoFit/>
          </a:bodyPr>
          <a:lstStyle/>
          <a:p>
            <a:pPr algn="ctr"/>
            <a:r>
              <a:rPr lang="tr-TR" sz="2400" b="1" dirty="0" smtClean="0">
                <a:solidFill>
                  <a:schemeClr val="bg2">
                    <a:lumMod val="75000"/>
                  </a:schemeClr>
                </a:solidFill>
                <a:latin typeface="+mj-lt"/>
              </a:rPr>
              <a:t>ZARARLI YAZILIM TÜRLERİ NELERDİR?</a:t>
            </a:r>
            <a:endParaRPr lang="tr-TR" sz="2400" b="1" i="0" dirty="0">
              <a:solidFill>
                <a:schemeClr val="bg2">
                  <a:lumMod val="75000"/>
                </a:schemeClr>
              </a:solidFill>
              <a:effectLst/>
              <a:latin typeface="+mj-lt"/>
            </a:endParaRPr>
          </a:p>
        </p:txBody>
      </p:sp>
      <p:sp>
        <p:nvSpPr>
          <p:cNvPr id="3" name="Dikdörtgen 2"/>
          <p:cNvSpPr/>
          <p:nvPr/>
        </p:nvSpPr>
        <p:spPr>
          <a:xfrm>
            <a:off x="3121094" y="2541690"/>
            <a:ext cx="2128788" cy="1889428"/>
          </a:xfrm>
          <a:prstGeom prst="rect">
            <a:avLst/>
          </a:prstGeom>
        </p:spPr>
        <p:txBody>
          <a:bodyPr wrap="none">
            <a:spAutoFit/>
          </a:bodyPr>
          <a:lstStyle/>
          <a:p>
            <a:pPr marL="285750" indent="-285750">
              <a:lnSpc>
                <a:spcPct val="150000"/>
              </a:lnSpc>
              <a:buFont typeface="Arial" panose="020B0604020202020204" pitchFamily="34" charset="0"/>
              <a:buChar char="•"/>
            </a:pPr>
            <a:r>
              <a:rPr lang="tr-TR" sz="2000" b="1" dirty="0" smtClean="0">
                <a:latin typeface="+mj-lt"/>
              </a:rPr>
              <a:t>VİRÜSLER</a:t>
            </a:r>
          </a:p>
          <a:p>
            <a:pPr marL="285750" indent="-285750">
              <a:lnSpc>
                <a:spcPct val="150000"/>
              </a:lnSpc>
              <a:buFont typeface="Arial" panose="020B0604020202020204" pitchFamily="34" charset="0"/>
              <a:buChar char="•"/>
            </a:pPr>
            <a:r>
              <a:rPr lang="tr-TR" sz="2000" b="1" dirty="0" smtClean="0">
                <a:latin typeface="+mj-lt"/>
              </a:rPr>
              <a:t>FİDYE YAZILIMI</a:t>
            </a:r>
          </a:p>
          <a:p>
            <a:pPr marL="285750" indent="-285750">
              <a:lnSpc>
                <a:spcPct val="150000"/>
              </a:lnSpc>
              <a:buFont typeface="Arial" panose="020B0604020202020204" pitchFamily="34" charset="0"/>
              <a:buChar char="•"/>
            </a:pPr>
            <a:r>
              <a:rPr lang="tr-TR" sz="2000" b="1" dirty="0" smtClean="0">
                <a:latin typeface="+mj-lt"/>
              </a:rPr>
              <a:t>SCAREWARE</a:t>
            </a:r>
          </a:p>
          <a:p>
            <a:pPr marL="285750" indent="-285750">
              <a:lnSpc>
                <a:spcPct val="150000"/>
              </a:lnSpc>
              <a:buFont typeface="Arial" panose="020B0604020202020204" pitchFamily="34" charset="0"/>
              <a:buChar char="•"/>
            </a:pPr>
            <a:r>
              <a:rPr lang="tr-TR" sz="2000" b="1" dirty="0" smtClean="0">
                <a:latin typeface="+mj-lt"/>
              </a:rPr>
              <a:t>SOLUCANLAR</a:t>
            </a:r>
          </a:p>
        </p:txBody>
      </p:sp>
      <p:sp>
        <p:nvSpPr>
          <p:cNvPr id="4" name="Dikdörtgen 3"/>
          <p:cNvSpPr/>
          <p:nvPr/>
        </p:nvSpPr>
        <p:spPr>
          <a:xfrm>
            <a:off x="6368717" y="2541690"/>
            <a:ext cx="6096000" cy="1938992"/>
          </a:xfrm>
          <a:prstGeom prst="rect">
            <a:avLst/>
          </a:prstGeom>
        </p:spPr>
        <p:txBody>
          <a:bodyPr>
            <a:spAutoFit/>
          </a:bodyPr>
          <a:lstStyle/>
          <a:p>
            <a:pPr marL="285750" indent="-285750">
              <a:lnSpc>
                <a:spcPct val="150000"/>
              </a:lnSpc>
              <a:buFont typeface="Arial" panose="020B0604020202020204" pitchFamily="34" charset="0"/>
              <a:buChar char="•"/>
            </a:pPr>
            <a:r>
              <a:rPr lang="tr-TR" sz="2000" b="1" dirty="0" smtClean="0"/>
              <a:t>CASUS YAZILIM</a:t>
            </a:r>
          </a:p>
          <a:p>
            <a:pPr marL="285750" indent="-285750">
              <a:lnSpc>
                <a:spcPct val="150000"/>
              </a:lnSpc>
              <a:buFont typeface="Arial" panose="020B0604020202020204" pitchFamily="34" charset="0"/>
              <a:buChar char="•"/>
            </a:pPr>
            <a:r>
              <a:rPr lang="tr-TR" sz="2000" b="1" dirty="0" smtClean="0"/>
              <a:t>TRUVA ATI</a:t>
            </a:r>
          </a:p>
          <a:p>
            <a:pPr marL="285750" indent="-285750">
              <a:lnSpc>
                <a:spcPct val="150000"/>
              </a:lnSpc>
              <a:buFont typeface="Arial" panose="020B0604020202020204" pitchFamily="34" charset="0"/>
              <a:buChar char="•"/>
            </a:pPr>
            <a:r>
              <a:rPr lang="tr-TR" sz="2000" b="1" dirty="0" smtClean="0"/>
              <a:t>REKLAM YAZILIMI(</a:t>
            </a:r>
            <a:r>
              <a:rPr lang="tr-TR" b="1" dirty="0" smtClean="0"/>
              <a:t>ADWARE)</a:t>
            </a:r>
            <a:endParaRPr lang="tr-TR" sz="2000" b="1" dirty="0" smtClean="0"/>
          </a:p>
          <a:p>
            <a:pPr marL="285750" indent="-285750">
              <a:lnSpc>
                <a:spcPct val="150000"/>
              </a:lnSpc>
              <a:buFont typeface="Arial" panose="020B0604020202020204" pitchFamily="34" charset="0"/>
              <a:buChar char="•"/>
            </a:pPr>
            <a:r>
              <a:rPr lang="tr-TR" sz="2000" b="1" dirty="0" smtClean="0"/>
              <a:t>DOSYASIZ ZARARLI YAZILIM</a:t>
            </a:r>
            <a:endParaRPr lang="tr-TR" sz="2000" dirty="0"/>
          </a:p>
        </p:txBody>
      </p:sp>
      <p:pic>
        <p:nvPicPr>
          <p:cNvPr id="9218" name="Picture 2" descr="Dünyaca ünlü 10 bilgisayar virüsü - ShiftDelete.Net"/>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rot="19650218">
            <a:off x="1646141" y="1866568"/>
            <a:ext cx="1753180" cy="904445"/>
          </a:xfrm>
          <a:prstGeom prst="rect">
            <a:avLst/>
          </a:prstGeom>
          <a:noFill/>
          <a:extLst>
            <a:ext uri="{909E8E84-426E-40DD-AFC4-6F175D3DCCD1}">
              <a14:hiddenFill xmlns="" xmlns:a14="http://schemas.microsoft.com/office/drawing/2010/main">
                <a:solidFill>
                  <a:srgbClr val="FFFFFF"/>
                </a:solidFill>
              </a14:hiddenFill>
            </a:ext>
          </a:extLst>
        </p:spPr>
      </p:pic>
      <p:pic>
        <p:nvPicPr>
          <p:cNvPr id="9220" name="Picture 4" descr="Worm (Solucan) Nedir? » TechWorm"/>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883934" y="60991"/>
            <a:ext cx="1158658" cy="1295379"/>
          </a:xfrm>
          <a:prstGeom prst="rect">
            <a:avLst/>
          </a:prstGeom>
          <a:noFill/>
          <a:extLst>
            <a:ext uri="{909E8E84-426E-40DD-AFC4-6F175D3DCCD1}">
              <a14:hiddenFill xmlns="" xmlns:a14="http://schemas.microsoft.com/office/drawing/2010/main">
                <a:solidFill>
                  <a:srgbClr val="FFFFFF"/>
                </a:solidFill>
              </a14:hiddenFill>
            </a:ext>
          </a:extLst>
        </p:spPr>
      </p:pic>
      <p:pic>
        <p:nvPicPr>
          <p:cNvPr id="9222" name="Picture 6" descr="Telefona Uzaktan Casus Yazılım Nasıl Yüklenir? | Fikrimucit"/>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rot="1180727">
            <a:off x="8551228" y="1759414"/>
            <a:ext cx="1730977" cy="1153985"/>
          </a:xfrm>
          <a:prstGeom prst="rect">
            <a:avLst/>
          </a:prstGeom>
          <a:noFill/>
          <a:extLst>
            <a:ext uri="{909E8E84-426E-40DD-AFC4-6F175D3DCCD1}">
              <a14:hiddenFill xmlns="" xmlns:a14="http://schemas.microsoft.com/office/drawing/2010/main">
                <a:solidFill>
                  <a:srgbClr val="FFFFFF"/>
                </a:solidFill>
              </a14:hiddenFill>
            </a:ext>
          </a:extLst>
        </p:spPr>
      </p:pic>
      <p:pic>
        <p:nvPicPr>
          <p:cNvPr id="9226" name="Picture 10" descr="Trojan Nedir? Trojan Virüsü Nasıl Temizlenir? | Turhost Blo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9992594" y="3312633"/>
            <a:ext cx="1965963" cy="1218296"/>
          </a:xfrm>
          <a:prstGeom prst="rect">
            <a:avLst/>
          </a:prstGeom>
          <a:noFill/>
          <a:extLst>
            <a:ext uri="{909E8E84-426E-40DD-AFC4-6F175D3DCCD1}">
              <a14:hiddenFill xmlns="" xmlns:a14="http://schemas.microsoft.com/office/drawing/2010/main">
                <a:solidFill>
                  <a:srgbClr val="FFFFFF"/>
                </a:solidFill>
              </a14:hiddenFill>
            </a:ext>
          </a:extLst>
        </p:spPr>
      </p:pic>
      <p:pic>
        <p:nvPicPr>
          <p:cNvPr id="9228" name="Picture 12" descr="ESXi sunucularını hedefleyen yeni bir fidye yazılım saldırısı ortaya çıktı!  | Siber Güvenlik Haberleri"/>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459160" y="3340606"/>
            <a:ext cx="2250766" cy="1266056"/>
          </a:xfrm>
          <a:prstGeom prst="rect">
            <a:avLst/>
          </a:prstGeom>
          <a:noFill/>
          <a:extLst>
            <a:ext uri="{909E8E84-426E-40DD-AFC4-6F175D3DCCD1}">
              <a14:hiddenFill xmlns="" xmlns:a14="http://schemas.microsoft.com/office/drawing/2010/main">
                <a:solidFill>
                  <a:srgbClr val="FFFFFF"/>
                </a:solidFill>
              </a14:hiddenFill>
            </a:ext>
          </a:extLst>
        </p:spPr>
      </p:pic>
      <p:pic>
        <p:nvPicPr>
          <p:cNvPr id="9230" name="Picture 14" descr="Scareware: What Is It &amp; How to Avoid or Remove It | Avast"/>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4698699" y="4947385"/>
            <a:ext cx="2071524" cy="1694046"/>
          </a:xfrm>
          <a:prstGeom prst="rect">
            <a:avLst/>
          </a:prstGeom>
          <a:noFill/>
          <a:extLst>
            <a:ext uri="{909E8E84-426E-40DD-AFC4-6F175D3DCCD1}">
              <a14:hiddenFill xmlns="" xmlns:a14="http://schemas.microsoft.com/office/drawing/2010/main">
                <a:solidFill>
                  <a:srgbClr val="FFFFFF"/>
                </a:solidFill>
              </a14:hiddenFill>
            </a:ext>
          </a:extLst>
        </p:spPr>
      </p:pic>
      <p:pic>
        <p:nvPicPr>
          <p:cNvPr id="9232" name="Picture 16" descr="Reklam yazılımı nedir ve nasıl silini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1867375" y="4919150"/>
            <a:ext cx="2113097" cy="1188030"/>
          </a:xfrm>
          <a:prstGeom prst="rect">
            <a:avLst/>
          </a:prstGeom>
          <a:noFill/>
          <a:extLst>
            <a:ext uri="{909E8E84-426E-40DD-AFC4-6F175D3DCCD1}">
              <a14:hiddenFill xmlns="" xmlns:a14="http://schemas.microsoft.com/office/drawing/2010/main">
                <a:solidFill>
                  <a:srgbClr val="FFFFFF"/>
                </a:solidFill>
              </a14:hiddenFill>
            </a:ext>
          </a:extLst>
        </p:spPr>
      </p:pic>
      <p:pic>
        <p:nvPicPr>
          <p:cNvPr id="9234" name="Picture 18" descr="Güvenlik açıkları ve dosyasız zararlı yazılımlar rekor artışa neden oldu -  BT Günlüğü"/>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7302725" y="4919149"/>
            <a:ext cx="2207035" cy="1188031"/>
          </a:xfrm>
          <a:prstGeom prst="rect">
            <a:avLst/>
          </a:prstGeom>
          <a:noFill/>
          <a:extLst>
            <a:ext uri="{909E8E84-426E-40DD-AFC4-6F175D3DCCD1}">
              <a14:hiddenFill xmlns="" xmlns:a14="http://schemas.microsoft.com/office/drawing/2010/main">
                <a:solidFill>
                  <a:srgbClr val="FFFFFF"/>
                </a:solidFill>
              </a14:hiddenFill>
            </a:ext>
          </a:extLst>
        </p:spPr>
      </p:pic>
      <p:sp>
        <p:nvSpPr>
          <p:cNvPr id="6" name="Metin kutusu 5"/>
          <p:cNvSpPr txBox="1"/>
          <p:nvPr/>
        </p:nvSpPr>
        <p:spPr>
          <a:xfrm flipH="1">
            <a:off x="4886719" y="4367393"/>
            <a:ext cx="1803397" cy="369332"/>
          </a:xfrm>
          <a:prstGeom prst="rect">
            <a:avLst/>
          </a:prstGeom>
          <a:noFill/>
        </p:spPr>
        <p:txBody>
          <a:bodyPr wrap="square" rtlCol="0">
            <a:spAutoFit/>
          </a:bodyPr>
          <a:lstStyle/>
          <a:p>
            <a:pPr marL="285750" indent="-285750">
              <a:buFont typeface="Arial" panose="020B0604020202020204" pitchFamily="34" charset="0"/>
              <a:buChar char="•"/>
            </a:pPr>
            <a:r>
              <a:rPr lang="tr-TR" b="1" dirty="0" smtClean="0"/>
              <a:t>KEYLOGGER</a:t>
            </a:r>
            <a:endParaRPr lang="tr-TR" b="1" dirty="0"/>
          </a:p>
        </p:txBody>
      </p:sp>
      <p:pic>
        <p:nvPicPr>
          <p:cNvPr id="9236" name="Picture 20" descr="Keylogger nedir?"/>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7335502" y="259200"/>
            <a:ext cx="1605596" cy="110098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789528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vre">
  <a:themeElements>
    <a:clrScheme name="Devre">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Devre">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vre">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TM04033919[[fn=Devre]]</Template>
  <TotalTime>314</TotalTime>
  <Words>266</Words>
  <Application>Microsoft Office PowerPoint</Application>
  <PresentationFormat>Özel</PresentationFormat>
  <Paragraphs>46</Paragraphs>
  <Slides>14</Slides>
  <Notes>0</Notes>
  <HiddenSlides>0</HiddenSlides>
  <MMClips>1</MMClips>
  <ScaleCrop>false</ScaleCrop>
  <HeadingPairs>
    <vt:vector size="4" baseType="variant">
      <vt:variant>
        <vt:lpstr>Tema</vt:lpstr>
      </vt:variant>
      <vt:variant>
        <vt:i4>1</vt:i4>
      </vt:variant>
      <vt:variant>
        <vt:lpstr>Slayt Başlıkları</vt:lpstr>
      </vt:variant>
      <vt:variant>
        <vt:i4>14</vt:i4>
      </vt:variant>
    </vt:vector>
  </HeadingPairs>
  <TitlesOfParts>
    <vt:vector size="15" baseType="lpstr">
      <vt:lpstr>Devre</vt:lpstr>
      <vt:lpstr>BT’nin ve İnternetin Bilinçli,  GÜVEnLİ Kullanımı </vt:lpstr>
      <vt:lpstr>Slayt 2</vt:lpstr>
      <vt:lpstr>Slayt 3</vt:lpstr>
      <vt:lpstr>Slayt 4</vt:lpstr>
      <vt:lpstr>İNTERNET </vt:lpstr>
      <vt:lpstr>Slayt 6</vt:lpstr>
      <vt:lpstr>Slayt 7</vt:lpstr>
      <vt:lpstr>Slayt 8</vt:lpstr>
      <vt:lpstr>Slayt 9</vt:lpstr>
      <vt:lpstr>Slayt 10</vt:lpstr>
      <vt:lpstr>Slayt 11</vt:lpstr>
      <vt:lpstr>Slayt 12</vt:lpstr>
      <vt:lpstr>Slayt 13</vt:lpstr>
      <vt:lpstr>Slayt 14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BT’nin ve İnternetin Bilinçli,  GÜVEnLİ Kullanımı</dc:title>
  <dc:creator>lost loser</dc:creator>
  <cp:lastModifiedBy>Kubra Tunay</cp:lastModifiedBy>
  <cp:revision>32</cp:revision>
  <dcterms:created xsi:type="dcterms:W3CDTF">2023-03-26T16:34:26Z</dcterms:created>
  <dcterms:modified xsi:type="dcterms:W3CDTF">2023-04-06T20:51:01Z</dcterms:modified>
</cp:coreProperties>
</file>